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839200" y="9260681"/>
            <a:ext cx="4267200" cy="5476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0"/>
          <p:cNvSpPr/>
          <p:nvPr/>
        </p:nvSpPr>
        <p:spPr>
          <a:xfrm>
            <a:off x="1143000" y="990600"/>
            <a:ext cx="8356403" cy="523875"/>
          </a:xfrm>
          <a:prstGeom prst="roundRect">
            <a:avLst>
              <a:gd name="adj" fmla="val 50000"/>
            </a:avLst>
          </a:prstGeom>
          <a:solidFill>
            <a:srgbClr val="003399">
              <a:alpha val="7000"/>
            </a:srgbClr>
          </a:solidFill>
          <a:ln>
            <a:solidFill>
              <a:srgbClr val="003399">
                <a:alpha val="14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Text 1"/>
          <p:cNvSpPr txBox="1"/>
          <p:nvPr/>
        </p:nvSpPr>
        <p:spPr>
          <a:xfrm>
            <a:off x="1400174" y="1123950"/>
            <a:ext cx="8092746" cy="29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200" sz="1700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● EUROPEAN SECURITY STUDIES CONFERENCE · PANEL</a:t>
            </a:r>
          </a:p>
        </p:txBody>
      </p:sp>
      <p:sp>
        <p:nvSpPr>
          <p:cNvPr id="23" name="Text 2"/>
          <p:cNvSpPr txBox="1"/>
          <p:nvPr/>
        </p:nvSpPr>
        <p:spPr>
          <a:xfrm>
            <a:off x="1143000" y="2028824"/>
            <a:ext cx="17602200" cy="139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 defTabSz="731520">
              <a:lnSpc>
                <a:spcPct val="96000"/>
              </a:lnSpc>
              <a:defRPr b="1" spc="-400" sz="888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pPr>
            <a:r>
              <a:t>Disruptive </a:t>
            </a:r>
            <a:r>
              <a:rPr>
                <a:solidFill>
                  <a:srgbClr val="0A84FF"/>
                </a:solidFill>
              </a:rPr>
              <a:t>Machines</a:t>
            </a:r>
          </a:p>
        </p:txBody>
      </p:sp>
      <p:sp>
        <p:nvSpPr>
          <p:cNvPr id="24" name="Text 3"/>
          <p:cNvSpPr txBox="1"/>
          <p:nvPr/>
        </p:nvSpPr>
        <p:spPr>
          <a:xfrm>
            <a:off x="1143000" y="3705969"/>
            <a:ext cx="17602200" cy="733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4300">
                <a:solidFill>
                  <a:srgbClr val="2B385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AI, Information Operations &amp; Cyber Security</a:t>
            </a:r>
          </a:p>
        </p:txBody>
      </p:sp>
      <p:sp>
        <p:nvSpPr>
          <p:cNvPr id="25" name="Text 4"/>
          <p:cNvSpPr txBox="1"/>
          <p:nvPr/>
        </p:nvSpPr>
        <p:spPr>
          <a:xfrm>
            <a:off x="1143000" y="6762750"/>
            <a:ext cx="176022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defRPr b="1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Chair &amp; Discussant </a:t>
            </a:r>
            <a:r>
              <a:rPr sz="2700">
                <a:solidFill>
                  <a:srgbClr val="0B1220"/>
                </a:solidFill>
                <a:latin typeface="Inter"/>
                <a:ea typeface="Inter"/>
                <a:cs typeface="Inter"/>
                <a:sym typeface="Inter"/>
              </a:rPr>
              <a:t>Dr Arthur Laudrain </a:t>
            </a:r>
            <a:r>
              <a:rPr b="0" sz="2700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rPr>
              <a:t>· ETH Zürich</a:t>
            </a:r>
          </a:p>
        </p:txBody>
      </p:sp>
      <p:sp>
        <p:nvSpPr>
          <p:cNvPr id="26" name="Text 5"/>
          <p:cNvSpPr txBox="1"/>
          <p:nvPr/>
        </p:nvSpPr>
        <p:spPr>
          <a:xfrm>
            <a:off x="1143000" y="7391400"/>
            <a:ext cx="17602200" cy="37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defRPr sz="2200">
                <a:solidFill>
                  <a:srgbClr val="0A84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● </a:t>
            </a:r>
            <a:r>
              <a:rPr>
                <a:solidFill>
                  <a:srgbClr val="2B3850"/>
                </a:solidFill>
              </a:rPr>
              <a:t>Friday, 12 June 2026 · 16:40 – 17:55 · D House, Lecture Hall 8</a:t>
            </a:r>
          </a:p>
        </p:txBody>
      </p:sp>
      <p:sp>
        <p:nvSpPr>
          <p:cNvPr id="27" name="Shape 6"/>
          <p:cNvSpPr/>
          <p:nvPr/>
        </p:nvSpPr>
        <p:spPr>
          <a:xfrm>
            <a:off x="1143000" y="8218487"/>
            <a:ext cx="16002000" cy="12701"/>
          </a:xfrm>
          <a:prstGeom prst="rect">
            <a:avLst/>
          </a:prstGeom>
          <a:solidFill>
            <a:srgbClr val="0B1220">
              <a:alpha val="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8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8591550"/>
            <a:ext cx="1580852" cy="70485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7"/>
          <p:cNvSpPr/>
          <p:nvPr/>
        </p:nvSpPr>
        <p:spPr>
          <a:xfrm>
            <a:off x="3103264" y="8667750"/>
            <a:ext cx="12701" cy="552450"/>
          </a:xfrm>
          <a:prstGeom prst="rect">
            <a:avLst/>
          </a:prstGeom>
          <a:solidFill>
            <a:srgbClr val="0B1220">
              <a:alpha val="12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0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5376" y="8715375"/>
            <a:ext cx="1439764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8"/>
          <p:cNvSpPr txBox="1"/>
          <p:nvPr/>
        </p:nvSpPr>
        <p:spPr>
          <a:xfrm>
            <a:off x="12580440" y="8809359"/>
            <a:ext cx="1636048" cy="30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pc="200">
                <a:solidFill>
                  <a:srgbClr val="5A667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HOSTED BY</a:t>
            </a:r>
          </a:p>
        </p:txBody>
      </p:sp>
      <p:sp>
        <p:nvSpPr>
          <p:cNvPr id="32" name="Text 9"/>
          <p:cNvSpPr txBox="1"/>
          <p:nvPr/>
        </p:nvSpPr>
        <p:spPr>
          <a:xfrm>
            <a:off x="14349859" y="8777288"/>
            <a:ext cx="3074655" cy="371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2100">
                <a:solidFill>
                  <a:srgbClr val="2B385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Stockholm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0"/>
          <p:cNvSpPr/>
          <p:nvPr/>
        </p:nvSpPr>
        <p:spPr>
          <a:xfrm>
            <a:off x="1143000" y="2721322"/>
            <a:ext cx="1878211" cy="523876"/>
          </a:xfrm>
          <a:prstGeom prst="roundRect">
            <a:avLst>
              <a:gd name="adj" fmla="val 50000"/>
            </a:avLst>
          </a:prstGeom>
          <a:solidFill>
            <a:srgbClr val="003399">
              <a:alpha val="7000"/>
            </a:srgbClr>
          </a:solidFill>
          <a:ln>
            <a:solidFill>
              <a:srgbClr val="003399">
                <a:alpha val="14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Text 1"/>
          <p:cNvSpPr txBox="1"/>
          <p:nvPr/>
        </p:nvSpPr>
        <p:spPr>
          <a:xfrm>
            <a:off x="1400174" y="2854672"/>
            <a:ext cx="1440063" cy="29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200" sz="1700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PART ONE</a:t>
            </a:r>
          </a:p>
        </p:txBody>
      </p:sp>
      <p:sp>
        <p:nvSpPr>
          <p:cNvPr id="37" name="Text 2"/>
          <p:cNvSpPr txBox="1"/>
          <p:nvPr/>
        </p:nvSpPr>
        <p:spPr>
          <a:xfrm>
            <a:off x="1142999" y="3702396"/>
            <a:ext cx="3571356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603504">
              <a:lnSpc>
                <a:spcPct val="80000"/>
              </a:lnSpc>
              <a:defRPr b="1" spc="-792" sz="14850">
                <a:solidFill>
                  <a:srgbClr val="0A84FF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38" name="Text 3"/>
          <p:cNvSpPr txBox="1"/>
          <p:nvPr/>
        </p:nvSpPr>
        <p:spPr>
          <a:xfrm>
            <a:off x="4830061" y="4248000"/>
            <a:ext cx="13429536" cy="123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31520">
              <a:lnSpc>
                <a:spcPct val="98000"/>
              </a:lnSpc>
              <a:defRPr b="1" spc="-320" sz="768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The threat landscape</a:t>
            </a:r>
          </a:p>
        </p:txBody>
      </p:sp>
      <p:sp>
        <p:nvSpPr>
          <p:cNvPr id="39" name="Text 4"/>
          <p:cNvSpPr txBox="1"/>
          <p:nvPr/>
        </p:nvSpPr>
        <p:spPr>
          <a:xfrm>
            <a:off x="1142999" y="6445596"/>
            <a:ext cx="10917681" cy="115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 defTabSz="896111">
              <a:lnSpc>
                <a:spcPct val="140000"/>
              </a:lnSpc>
              <a:defRPr sz="3038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How automation is reshaping influence operations, </a:t>
            </a:r>
            <a:br/>
            <a:r>
              <a:t>and what it means for European resilience.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0"/>
          <p:cNvSpPr/>
          <p:nvPr/>
        </p:nvSpPr>
        <p:spPr>
          <a:xfrm>
            <a:off x="1143000" y="990600"/>
            <a:ext cx="4776342" cy="523875"/>
          </a:xfrm>
          <a:prstGeom prst="roundRect">
            <a:avLst>
              <a:gd name="adj" fmla="val 50000"/>
            </a:avLst>
          </a:prstGeom>
          <a:solidFill>
            <a:srgbClr val="003399">
              <a:alpha val="7000"/>
            </a:srgbClr>
          </a:solidFill>
          <a:ln>
            <a:solidFill>
              <a:srgbClr val="003399">
                <a:alpha val="14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" name="Text 1"/>
          <p:cNvSpPr txBox="1"/>
          <p:nvPr/>
        </p:nvSpPr>
        <p:spPr>
          <a:xfrm>
            <a:off x="1400174" y="1123950"/>
            <a:ext cx="4405283" cy="29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200" sz="1700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PROGRAMME · 16:40 – 17:55</a:t>
            </a:r>
          </a:p>
        </p:txBody>
      </p:sp>
      <p:sp>
        <p:nvSpPr>
          <p:cNvPr id="44" name="Text 2"/>
          <p:cNvSpPr txBox="1"/>
          <p:nvPr/>
        </p:nvSpPr>
        <p:spPr>
          <a:xfrm>
            <a:off x="1143000" y="1895475"/>
            <a:ext cx="176022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49808">
              <a:defRPr b="1" spc="-246" sz="6396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Panel programme</a:t>
            </a:r>
          </a:p>
        </p:txBody>
      </p:sp>
      <p:sp>
        <p:nvSpPr>
          <p:cNvPr id="45" name="Shape 3"/>
          <p:cNvSpPr/>
          <p:nvPr/>
        </p:nvSpPr>
        <p:spPr>
          <a:xfrm>
            <a:off x="1143000" y="3417887"/>
            <a:ext cx="16002000" cy="12701"/>
          </a:xfrm>
          <a:prstGeom prst="rect">
            <a:avLst/>
          </a:prstGeom>
          <a:solidFill>
            <a:srgbClr val="0B1220">
              <a:alpha val="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ext 4"/>
          <p:cNvSpPr txBox="1"/>
          <p:nvPr/>
        </p:nvSpPr>
        <p:spPr>
          <a:xfrm>
            <a:off x="1143000" y="3804344"/>
            <a:ext cx="209550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500">
                <a:solidFill>
                  <a:srgbClr val="0A84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16:40</a:t>
            </a:r>
          </a:p>
        </p:txBody>
      </p:sp>
      <p:sp>
        <p:nvSpPr>
          <p:cNvPr id="47" name="Text 5"/>
          <p:cNvSpPr txBox="1"/>
          <p:nvPr/>
        </p:nvSpPr>
        <p:spPr>
          <a:xfrm>
            <a:off x="3505200" y="3714750"/>
            <a:ext cx="12815783" cy="54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31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Opening &amp; framing remarks</a:t>
            </a:r>
          </a:p>
        </p:txBody>
      </p:sp>
      <p:sp>
        <p:nvSpPr>
          <p:cNvPr id="48" name="Text 6"/>
          <p:cNvSpPr txBox="1"/>
          <p:nvPr/>
        </p:nvSpPr>
        <p:spPr>
          <a:xfrm>
            <a:off x="15613112" y="3841848"/>
            <a:ext cx="16850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2200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A. Laudrain</a:t>
            </a:r>
          </a:p>
        </p:txBody>
      </p:sp>
      <p:sp>
        <p:nvSpPr>
          <p:cNvPr id="49" name="Shape 7"/>
          <p:cNvSpPr/>
          <p:nvPr/>
        </p:nvSpPr>
        <p:spPr>
          <a:xfrm>
            <a:off x="1143000" y="4503737"/>
            <a:ext cx="16002000" cy="12701"/>
          </a:xfrm>
          <a:prstGeom prst="rect">
            <a:avLst/>
          </a:prstGeom>
          <a:solidFill>
            <a:srgbClr val="0B1220">
              <a:alpha val="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" name="Text 8"/>
          <p:cNvSpPr txBox="1"/>
          <p:nvPr/>
        </p:nvSpPr>
        <p:spPr>
          <a:xfrm>
            <a:off x="1143000" y="4890194"/>
            <a:ext cx="209550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500">
                <a:solidFill>
                  <a:srgbClr val="0A84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16:50</a:t>
            </a:r>
          </a:p>
        </p:txBody>
      </p:sp>
      <p:sp>
        <p:nvSpPr>
          <p:cNvPr id="51" name="Text 9"/>
          <p:cNvSpPr txBox="1"/>
          <p:nvPr/>
        </p:nvSpPr>
        <p:spPr>
          <a:xfrm>
            <a:off x="3505200" y="4800600"/>
            <a:ext cx="13151554" cy="54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31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Generative AI &amp; information operations</a:t>
            </a:r>
          </a:p>
        </p:txBody>
      </p:sp>
      <p:sp>
        <p:nvSpPr>
          <p:cNvPr id="52" name="Text 10"/>
          <p:cNvSpPr txBox="1"/>
          <p:nvPr/>
        </p:nvSpPr>
        <p:spPr>
          <a:xfrm>
            <a:off x="15918358" y="4927698"/>
            <a:ext cx="134930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2200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J. Carver</a:t>
            </a:r>
          </a:p>
        </p:txBody>
      </p:sp>
      <p:sp>
        <p:nvSpPr>
          <p:cNvPr id="53" name="Shape 11"/>
          <p:cNvSpPr/>
          <p:nvPr/>
        </p:nvSpPr>
        <p:spPr>
          <a:xfrm>
            <a:off x="1143000" y="5589587"/>
            <a:ext cx="16002000" cy="12701"/>
          </a:xfrm>
          <a:prstGeom prst="rect">
            <a:avLst/>
          </a:prstGeom>
          <a:solidFill>
            <a:srgbClr val="0B1220">
              <a:alpha val="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Text 12"/>
          <p:cNvSpPr txBox="1"/>
          <p:nvPr/>
        </p:nvSpPr>
        <p:spPr>
          <a:xfrm>
            <a:off x="1143000" y="5976044"/>
            <a:ext cx="209550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500">
                <a:solidFill>
                  <a:srgbClr val="0A84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17:10</a:t>
            </a:r>
          </a:p>
        </p:txBody>
      </p:sp>
      <p:sp>
        <p:nvSpPr>
          <p:cNvPr id="55" name="Text 13"/>
          <p:cNvSpPr txBox="1"/>
          <p:nvPr/>
        </p:nvSpPr>
        <p:spPr>
          <a:xfrm>
            <a:off x="3505199" y="5886450"/>
            <a:ext cx="12418459" cy="54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31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Cyber resilience &amp; strategic autonomy</a:t>
            </a:r>
          </a:p>
        </p:txBody>
      </p:sp>
      <p:sp>
        <p:nvSpPr>
          <p:cNvPr id="56" name="Text 14"/>
          <p:cNvSpPr txBox="1"/>
          <p:nvPr/>
        </p:nvSpPr>
        <p:spPr>
          <a:xfrm>
            <a:off x="15251906" y="6013548"/>
            <a:ext cx="208240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2200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S. Verschuren</a:t>
            </a:r>
          </a:p>
        </p:txBody>
      </p:sp>
      <p:sp>
        <p:nvSpPr>
          <p:cNvPr id="57" name="Shape 15"/>
          <p:cNvSpPr/>
          <p:nvPr/>
        </p:nvSpPr>
        <p:spPr>
          <a:xfrm>
            <a:off x="1143000" y="7761287"/>
            <a:ext cx="16002000" cy="12701"/>
          </a:xfrm>
          <a:prstGeom prst="rect">
            <a:avLst/>
          </a:prstGeom>
          <a:solidFill>
            <a:srgbClr val="0B1220">
              <a:alpha val="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Shape 16"/>
          <p:cNvSpPr/>
          <p:nvPr/>
        </p:nvSpPr>
        <p:spPr>
          <a:xfrm>
            <a:off x="1143000" y="6675437"/>
            <a:ext cx="16002000" cy="12701"/>
          </a:xfrm>
          <a:prstGeom prst="rect">
            <a:avLst/>
          </a:prstGeom>
          <a:solidFill>
            <a:srgbClr val="0B1220">
              <a:alpha val="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Text 17"/>
          <p:cNvSpPr txBox="1"/>
          <p:nvPr/>
        </p:nvSpPr>
        <p:spPr>
          <a:xfrm>
            <a:off x="1143000" y="7061895"/>
            <a:ext cx="209550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500">
                <a:solidFill>
                  <a:srgbClr val="0A84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17:30</a:t>
            </a:r>
          </a:p>
        </p:txBody>
      </p:sp>
      <p:sp>
        <p:nvSpPr>
          <p:cNvPr id="60" name="Text 18"/>
          <p:cNvSpPr txBox="1"/>
          <p:nvPr/>
        </p:nvSpPr>
        <p:spPr>
          <a:xfrm>
            <a:off x="3505199" y="6972300"/>
            <a:ext cx="14131694" cy="54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31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Discussion &amp; Q&amp;A</a:t>
            </a:r>
          </a:p>
        </p:txBody>
      </p:sp>
      <p:sp>
        <p:nvSpPr>
          <p:cNvPr id="61" name="Text 19"/>
          <p:cNvSpPr txBox="1"/>
          <p:nvPr/>
        </p:nvSpPr>
        <p:spPr>
          <a:xfrm>
            <a:off x="16809392" y="7099399"/>
            <a:ext cx="41180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2200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0"/>
          <p:cNvSpPr/>
          <p:nvPr/>
        </p:nvSpPr>
        <p:spPr>
          <a:xfrm>
            <a:off x="1143000" y="2085975"/>
            <a:ext cx="5353050" cy="6115050"/>
          </a:xfrm>
          <a:prstGeom prst="roundRect">
            <a:avLst>
              <a:gd name="adj" fmla="val 5694"/>
            </a:avLst>
          </a:prstGeom>
          <a:solidFill>
            <a:srgbClr val="DCE6F5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673100" dist="285750" dir="5400000">
              <a:srgbClr val="142350">
                <a:alpha val="1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65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rcRect l="8365" t="0" r="8365" b="0"/>
          <a:stretch>
            <a:fillRect/>
          </a:stretch>
        </p:blipFill>
        <p:spPr>
          <a:xfrm>
            <a:off x="1152525" y="2095500"/>
            <a:ext cx="5334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1"/>
          <p:cNvSpPr/>
          <p:nvPr/>
        </p:nvSpPr>
        <p:spPr>
          <a:xfrm>
            <a:off x="7334250" y="2424113"/>
            <a:ext cx="3583038" cy="523876"/>
          </a:xfrm>
          <a:prstGeom prst="roundRect">
            <a:avLst>
              <a:gd name="adj" fmla="val 50000"/>
            </a:avLst>
          </a:prstGeom>
          <a:solidFill>
            <a:srgbClr val="003399">
              <a:alpha val="7000"/>
            </a:srgbClr>
          </a:solidFill>
          <a:ln>
            <a:solidFill>
              <a:srgbClr val="003399">
                <a:alpha val="14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Text 2"/>
          <p:cNvSpPr txBox="1"/>
          <p:nvPr/>
        </p:nvSpPr>
        <p:spPr>
          <a:xfrm>
            <a:off x="7591424" y="2557463"/>
            <a:ext cx="3176180" cy="29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200" sz="1700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CHAIR &amp; DISCUSSANT</a:t>
            </a:r>
          </a:p>
        </p:txBody>
      </p:sp>
      <p:sp>
        <p:nvSpPr>
          <p:cNvPr id="68" name="Text 3"/>
          <p:cNvSpPr txBox="1"/>
          <p:nvPr/>
        </p:nvSpPr>
        <p:spPr>
          <a:xfrm>
            <a:off x="7334250" y="3271837"/>
            <a:ext cx="10791825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49808">
              <a:defRPr b="1" spc="-246" sz="5904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Dr Arthur Laudrain</a:t>
            </a:r>
          </a:p>
        </p:txBody>
      </p:sp>
      <p:sp>
        <p:nvSpPr>
          <p:cNvPr id="69" name="Text 4"/>
          <p:cNvSpPr txBox="1"/>
          <p:nvPr/>
        </p:nvSpPr>
        <p:spPr>
          <a:xfrm>
            <a:off x="7334250" y="4300537"/>
            <a:ext cx="10791825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3000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Senior Researcher · ETH Zürich</a:t>
            </a:r>
          </a:p>
        </p:txBody>
      </p:sp>
      <p:sp>
        <p:nvSpPr>
          <p:cNvPr id="70" name="Text 5"/>
          <p:cNvSpPr txBox="1"/>
          <p:nvPr/>
        </p:nvSpPr>
        <p:spPr>
          <a:xfrm>
            <a:off x="7334249" y="5110162"/>
            <a:ext cx="7154645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lnSpc>
                <a:spcPct val="150000"/>
              </a:lnSpc>
              <a:defRPr sz="2500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Works on cyber conflict, information security and the governance of emerging technologies, with a focus on election interference.</a:t>
            </a:r>
          </a:p>
        </p:txBody>
      </p:sp>
      <p:sp>
        <p:nvSpPr>
          <p:cNvPr id="71" name="Shape 6"/>
          <p:cNvSpPr/>
          <p:nvPr/>
        </p:nvSpPr>
        <p:spPr>
          <a:xfrm>
            <a:off x="7334250" y="7396161"/>
            <a:ext cx="886570" cy="466726"/>
          </a:xfrm>
          <a:prstGeom prst="roundRect">
            <a:avLst>
              <a:gd name="adj" fmla="val 20408"/>
            </a:avLst>
          </a:prstGeom>
          <a:solidFill>
            <a:srgbClr val="0A84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2" name="Text 7"/>
          <p:cNvSpPr txBox="1"/>
          <p:nvPr/>
        </p:nvSpPr>
        <p:spPr>
          <a:xfrm>
            <a:off x="7505700" y="7481886"/>
            <a:ext cx="619869" cy="34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905255">
              <a:defRPr b="1" sz="188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WG1</a:t>
            </a:r>
          </a:p>
        </p:txBody>
      </p:sp>
      <p:sp>
        <p:nvSpPr>
          <p:cNvPr id="73" name="Shape 8"/>
          <p:cNvSpPr/>
          <p:nvPr/>
        </p:nvSpPr>
        <p:spPr>
          <a:xfrm>
            <a:off x="8354169" y="7396161"/>
            <a:ext cx="939553" cy="466726"/>
          </a:xfrm>
          <a:prstGeom prst="roundRect">
            <a:avLst>
              <a:gd name="adj" fmla="val 20408"/>
            </a:avLst>
          </a:prstGeom>
          <a:solidFill>
            <a:srgbClr val="8B5CF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Text 9"/>
          <p:cNvSpPr txBox="1"/>
          <p:nvPr/>
        </p:nvSpPr>
        <p:spPr>
          <a:xfrm>
            <a:off x="8525619" y="7481886"/>
            <a:ext cx="672853" cy="34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905255">
              <a:defRPr b="1" sz="188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WG3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0"/>
          <p:cNvSpPr/>
          <p:nvPr/>
        </p:nvSpPr>
        <p:spPr>
          <a:xfrm>
            <a:off x="1143000" y="990600"/>
            <a:ext cx="2730550" cy="523875"/>
          </a:xfrm>
          <a:prstGeom prst="roundRect">
            <a:avLst>
              <a:gd name="adj" fmla="val 50000"/>
            </a:avLst>
          </a:prstGeom>
          <a:solidFill>
            <a:srgbClr val="003399">
              <a:alpha val="7000"/>
            </a:srgbClr>
          </a:solidFill>
          <a:ln>
            <a:solidFill>
              <a:srgbClr val="003399">
                <a:alpha val="14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1"/>
          <p:cNvSpPr txBox="1"/>
          <p:nvPr/>
        </p:nvSpPr>
        <p:spPr>
          <a:xfrm>
            <a:off x="1400175" y="1123950"/>
            <a:ext cx="2298116" cy="29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200" sz="1700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KEY ARGUMENTS</a:t>
            </a:r>
          </a:p>
        </p:txBody>
      </p:sp>
      <p:sp>
        <p:nvSpPr>
          <p:cNvPr id="79" name="Text 2"/>
          <p:cNvSpPr txBox="1"/>
          <p:nvPr/>
        </p:nvSpPr>
        <p:spPr>
          <a:xfrm>
            <a:off x="1143000" y="1895475"/>
            <a:ext cx="176022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49808">
              <a:defRPr b="1" spc="-246" sz="6396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Three shifts to watch</a:t>
            </a:r>
          </a:p>
        </p:txBody>
      </p:sp>
      <p:sp>
        <p:nvSpPr>
          <p:cNvPr id="80" name="Text 3"/>
          <p:cNvSpPr txBox="1"/>
          <p:nvPr/>
        </p:nvSpPr>
        <p:spPr>
          <a:xfrm>
            <a:off x="1142999" y="3076575"/>
            <a:ext cx="11388137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86968">
              <a:lnSpc>
                <a:spcPct val="145000"/>
              </a:lnSpc>
              <a:defRPr sz="2910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Automation lowers the cost of influence while raising the cost of trust. The result reshapes three fronts at once.</a:t>
            </a:r>
          </a:p>
        </p:txBody>
      </p:sp>
      <p:sp>
        <p:nvSpPr>
          <p:cNvPr id="81" name="Shape 4"/>
          <p:cNvSpPr/>
          <p:nvPr/>
        </p:nvSpPr>
        <p:spPr>
          <a:xfrm rot="2700000">
            <a:off x="1143000" y="4848225"/>
            <a:ext cx="171450" cy="171450"/>
          </a:xfrm>
          <a:prstGeom prst="roundRect">
            <a:avLst>
              <a:gd name="adj" fmla="val 33333"/>
            </a:avLst>
          </a:prstGeom>
          <a:solidFill>
            <a:srgbClr val="0A84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Text 5"/>
          <p:cNvSpPr txBox="1"/>
          <p:nvPr/>
        </p:nvSpPr>
        <p:spPr>
          <a:xfrm>
            <a:off x="1600200" y="4676774"/>
            <a:ext cx="16112268" cy="57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35000"/>
              </a:lnSpc>
              <a:defRPr b="1" sz="3100">
                <a:solidFill>
                  <a:srgbClr val="0B122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Scale. </a:t>
            </a:r>
            <a:r>
              <a:rPr b="0"/>
              <a:t>Synthetic content makes volume cheap and provenance hard to verify.</a:t>
            </a:r>
          </a:p>
        </p:txBody>
      </p:sp>
      <p:sp>
        <p:nvSpPr>
          <p:cNvPr id="83" name="Shape 6"/>
          <p:cNvSpPr/>
          <p:nvPr/>
        </p:nvSpPr>
        <p:spPr>
          <a:xfrm rot="2700000">
            <a:off x="1143000" y="5712023"/>
            <a:ext cx="171450" cy="171451"/>
          </a:xfrm>
          <a:prstGeom prst="roundRect">
            <a:avLst>
              <a:gd name="adj" fmla="val 33333"/>
            </a:avLst>
          </a:prstGeom>
          <a:solidFill>
            <a:srgbClr val="10B98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Text 7"/>
          <p:cNvSpPr txBox="1"/>
          <p:nvPr/>
        </p:nvSpPr>
        <p:spPr>
          <a:xfrm>
            <a:off x="1600200" y="5540573"/>
            <a:ext cx="14839251" cy="57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35000"/>
              </a:lnSpc>
              <a:defRPr b="1" sz="3100">
                <a:solidFill>
                  <a:srgbClr val="0B122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Speed. </a:t>
            </a:r>
            <a:r>
              <a:rPr b="0"/>
              <a:t>Detection and response cycles compress from days to minutes.</a:t>
            </a:r>
          </a:p>
        </p:txBody>
      </p:sp>
      <p:sp>
        <p:nvSpPr>
          <p:cNvPr id="85" name="Shape 8"/>
          <p:cNvSpPr/>
          <p:nvPr/>
        </p:nvSpPr>
        <p:spPr>
          <a:xfrm rot="2700000">
            <a:off x="1143000" y="6575821"/>
            <a:ext cx="171450" cy="171451"/>
          </a:xfrm>
          <a:prstGeom prst="roundRect">
            <a:avLst>
              <a:gd name="adj" fmla="val 33333"/>
            </a:avLst>
          </a:prstGeom>
          <a:solidFill>
            <a:srgbClr val="8B5CF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Text 9"/>
          <p:cNvSpPr txBox="1"/>
          <p:nvPr/>
        </p:nvSpPr>
        <p:spPr>
          <a:xfrm>
            <a:off x="1600200" y="6404371"/>
            <a:ext cx="13019767" cy="57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35000"/>
              </a:lnSpc>
              <a:defRPr b="1" sz="3100">
                <a:solidFill>
                  <a:srgbClr val="0B122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Sovereignty. </a:t>
            </a:r>
            <a:r>
              <a:rPr b="0"/>
              <a:t>Capability gaps become strategic dependencies.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ext 0"/>
          <p:cNvSpPr txBox="1"/>
          <p:nvPr/>
        </p:nvSpPr>
        <p:spPr>
          <a:xfrm>
            <a:off x="1143000" y="990600"/>
            <a:ext cx="176022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49808">
              <a:defRPr b="1" spc="-246" sz="6396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Risk versus response</a:t>
            </a:r>
          </a:p>
        </p:txBody>
      </p:sp>
      <p:sp>
        <p:nvSpPr>
          <p:cNvPr id="90" name="Shape 1"/>
          <p:cNvSpPr/>
          <p:nvPr/>
        </p:nvSpPr>
        <p:spPr>
          <a:xfrm>
            <a:off x="1143000" y="2514600"/>
            <a:ext cx="7791450" cy="6781800"/>
          </a:xfrm>
          <a:prstGeom prst="roundRect">
            <a:avLst>
              <a:gd name="adj" fmla="val 3933"/>
            </a:avLst>
          </a:prstGeom>
          <a:solidFill>
            <a:srgbClr val="FFFFFF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482600" dist="171450" dir="5400000">
              <a:srgbClr val="142350">
                <a:alpha val="12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1" name="Shape 2"/>
          <p:cNvSpPr/>
          <p:nvPr/>
        </p:nvSpPr>
        <p:spPr>
          <a:xfrm>
            <a:off x="1685925" y="3057525"/>
            <a:ext cx="1604071" cy="438150"/>
          </a:xfrm>
          <a:prstGeom prst="roundRect">
            <a:avLst>
              <a:gd name="adj" fmla="val 50000"/>
            </a:avLst>
          </a:prstGeom>
          <a:solidFill>
            <a:srgbClr val="F59E0B">
              <a:alpha val="14000"/>
            </a:srgbClr>
          </a:solidFill>
          <a:ln>
            <a:solidFill>
              <a:srgbClr val="F59E0B">
                <a:alpha val="32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Text 3"/>
          <p:cNvSpPr txBox="1"/>
          <p:nvPr/>
        </p:nvSpPr>
        <p:spPr>
          <a:xfrm>
            <a:off x="1885949" y="3152775"/>
            <a:ext cx="1280222" cy="28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100" sz="16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THE RISK</a:t>
            </a:r>
          </a:p>
        </p:txBody>
      </p:sp>
      <p:sp>
        <p:nvSpPr>
          <p:cNvPr id="93" name="Text 4"/>
          <p:cNvSpPr txBox="1"/>
          <p:nvPr/>
        </p:nvSpPr>
        <p:spPr>
          <a:xfrm>
            <a:off x="1685925" y="3781425"/>
            <a:ext cx="737616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40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Fragmented defence</a:t>
            </a:r>
          </a:p>
        </p:txBody>
      </p:sp>
      <p:sp>
        <p:nvSpPr>
          <p:cNvPr id="94" name="Text 5"/>
          <p:cNvSpPr txBox="1"/>
          <p:nvPr/>
        </p:nvSpPr>
        <p:spPr>
          <a:xfrm>
            <a:off x="1685924" y="4638675"/>
            <a:ext cx="6906770" cy="1495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lnSpc>
                <a:spcPct val="150000"/>
              </a:lnSpc>
              <a:defRPr sz="2500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National responses diverge; adversaries exploit the seams between mandates and jurisdictions.</a:t>
            </a:r>
          </a:p>
        </p:txBody>
      </p:sp>
      <p:sp>
        <p:nvSpPr>
          <p:cNvPr id="95" name="Shape 6"/>
          <p:cNvSpPr/>
          <p:nvPr/>
        </p:nvSpPr>
        <p:spPr>
          <a:xfrm>
            <a:off x="9353550" y="2514600"/>
            <a:ext cx="7791450" cy="6781800"/>
          </a:xfrm>
          <a:prstGeom prst="roundRect">
            <a:avLst>
              <a:gd name="adj" fmla="val 3933"/>
            </a:avLst>
          </a:prstGeom>
          <a:solidFill>
            <a:srgbClr val="FFFFFF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482600" dist="171450" dir="5400000">
              <a:srgbClr val="142350">
                <a:alpha val="12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6" name="Shape 7"/>
          <p:cNvSpPr/>
          <p:nvPr/>
        </p:nvSpPr>
        <p:spPr>
          <a:xfrm>
            <a:off x="9896475" y="3057525"/>
            <a:ext cx="2206079" cy="438150"/>
          </a:xfrm>
          <a:prstGeom prst="roundRect">
            <a:avLst>
              <a:gd name="adj" fmla="val 50000"/>
            </a:avLst>
          </a:prstGeom>
          <a:solidFill>
            <a:srgbClr val="16A34A">
              <a:alpha val="12000"/>
            </a:srgbClr>
          </a:solidFill>
          <a:ln>
            <a:solidFill>
              <a:srgbClr val="16A34A">
                <a:alpha val="3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Text 8"/>
          <p:cNvSpPr txBox="1"/>
          <p:nvPr/>
        </p:nvSpPr>
        <p:spPr>
          <a:xfrm>
            <a:off x="10096500" y="3152775"/>
            <a:ext cx="1882228" cy="28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100" sz="1600">
                <a:solidFill>
                  <a:srgbClr val="15803D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THE RESPONSE</a:t>
            </a:r>
          </a:p>
        </p:txBody>
      </p:sp>
      <p:sp>
        <p:nvSpPr>
          <p:cNvPr id="98" name="Text 9"/>
          <p:cNvSpPr txBox="1"/>
          <p:nvPr/>
        </p:nvSpPr>
        <p:spPr>
          <a:xfrm>
            <a:off x="9896475" y="3781425"/>
            <a:ext cx="737616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40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Networked knowledge</a:t>
            </a:r>
          </a:p>
        </p:txBody>
      </p:sp>
      <p:sp>
        <p:nvSpPr>
          <p:cNvPr id="99" name="Text 10"/>
          <p:cNvSpPr txBox="1"/>
          <p:nvPr/>
        </p:nvSpPr>
        <p:spPr>
          <a:xfrm>
            <a:off x="9896474" y="4638675"/>
            <a:ext cx="6906770" cy="1495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68680">
              <a:lnSpc>
                <a:spcPct val="150000"/>
              </a:lnSpc>
              <a:defRPr sz="2375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Shared methods, a common evidence base, and cross-border epistemic communities close the gaps.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0"/>
          <p:cNvSpPr/>
          <p:nvPr/>
        </p:nvSpPr>
        <p:spPr>
          <a:xfrm>
            <a:off x="1143000" y="990600"/>
            <a:ext cx="3071516" cy="523875"/>
          </a:xfrm>
          <a:prstGeom prst="roundRect">
            <a:avLst>
              <a:gd name="adj" fmla="val 50000"/>
            </a:avLst>
          </a:prstGeom>
          <a:solidFill>
            <a:srgbClr val="003399">
              <a:alpha val="7000"/>
            </a:srgbClr>
          </a:solidFill>
          <a:ln>
            <a:solidFill>
              <a:srgbClr val="003399">
                <a:alpha val="14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Text 1"/>
          <p:cNvSpPr txBox="1"/>
          <p:nvPr/>
        </p:nvSpPr>
        <p:spPr>
          <a:xfrm>
            <a:off x="1400175" y="1123950"/>
            <a:ext cx="2649310" cy="29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200" sz="1700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CLOSING PLENARY</a:t>
            </a:r>
          </a:p>
        </p:txBody>
      </p:sp>
      <p:sp>
        <p:nvSpPr>
          <p:cNvPr id="104" name="Text 2"/>
          <p:cNvSpPr txBox="1"/>
          <p:nvPr/>
        </p:nvSpPr>
        <p:spPr>
          <a:xfrm>
            <a:off x="1143000" y="1895474"/>
            <a:ext cx="16482061" cy="197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 defTabSz="886968">
              <a:lnSpc>
                <a:spcPct val="98000"/>
              </a:lnSpc>
              <a:defRPr b="1" spc="-388" sz="7566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pPr>
            <a:r>
              <a:t>Concluding remarks </a:t>
            </a:r>
            <a:r>
              <a:rPr>
                <a:solidFill>
                  <a:srgbClr val="0A84FF"/>
                </a:solidFill>
              </a:rPr>
              <a:t>&amp; Best Paper Prize</a:t>
            </a:r>
          </a:p>
        </p:txBody>
      </p:sp>
      <p:sp>
        <p:nvSpPr>
          <p:cNvPr id="105" name="Shape 3"/>
          <p:cNvSpPr/>
          <p:nvPr/>
        </p:nvSpPr>
        <p:spPr>
          <a:xfrm>
            <a:off x="1143000" y="7124700"/>
            <a:ext cx="3786188" cy="2171700"/>
          </a:xfrm>
          <a:prstGeom prst="roundRect">
            <a:avLst>
              <a:gd name="adj" fmla="val 10526"/>
            </a:avLst>
          </a:prstGeom>
          <a:solidFill>
            <a:srgbClr val="FFFFFF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482600" dist="171450" dir="5400000">
              <a:srgbClr val="142350">
                <a:alpha val="12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6" name="Text 4"/>
          <p:cNvSpPr txBox="1"/>
          <p:nvPr/>
        </p:nvSpPr>
        <p:spPr>
          <a:xfrm>
            <a:off x="1495425" y="7515225"/>
            <a:ext cx="3173778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30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Sanne Verschuren</a:t>
            </a:r>
          </a:p>
        </p:txBody>
      </p:sp>
      <p:sp>
        <p:nvSpPr>
          <p:cNvPr id="107" name="Text 5"/>
          <p:cNvSpPr txBox="1"/>
          <p:nvPr/>
        </p:nvSpPr>
        <p:spPr>
          <a:xfrm>
            <a:off x="1495424" y="8582025"/>
            <a:ext cx="3389473" cy="37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68680">
              <a:defRPr sz="1994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Boston University</a:t>
            </a:r>
          </a:p>
        </p:txBody>
      </p:sp>
      <p:sp>
        <p:nvSpPr>
          <p:cNvPr id="108" name="Shape 6"/>
          <p:cNvSpPr/>
          <p:nvPr/>
        </p:nvSpPr>
        <p:spPr>
          <a:xfrm>
            <a:off x="5214937" y="7124700"/>
            <a:ext cx="3786189" cy="2171700"/>
          </a:xfrm>
          <a:prstGeom prst="roundRect">
            <a:avLst>
              <a:gd name="adj" fmla="val 10526"/>
            </a:avLst>
          </a:prstGeom>
          <a:solidFill>
            <a:srgbClr val="FFFFFF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482600" dist="171450" dir="5400000">
              <a:srgbClr val="142350">
                <a:alpha val="12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9" name="Text 7"/>
          <p:cNvSpPr txBox="1"/>
          <p:nvPr/>
        </p:nvSpPr>
        <p:spPr>
          <a:xfrm>
            <a:off x="5567362" y="7515225"/>
            <a:ext cx="3389472" cy="514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30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Julia Carver</a:t>
            </a:r>
          </a:p>
        </p:txBody>
      </p:sp>
      <p:sp>
        <p:nvSpPr>
          <p:cNvPr id="110" name="Text 8"/>
          <p:cNvSpPr txBox="1"/>
          <p:nvPr/>
        </p:nvSpPr>
        <p:spPr>
          <a:xfrm>
            <a:off x="5567362" y="8582025"/>
            <a:ext cx="3389472" cy="371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68680">
              <a:defRPr sz="1994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Leiden University</a:t>
            </a:r>
          </a:p>
        </p:txBody>
      </p:sp>
      <p:sp>
        <p:nvSpPr>
          <p:cNvPr id="111" name="Shape 9"/>
          <p:cNvSpPr/>
          <p:nvPr/>
        </p:nvSpPr>
        <p:spPr>
          <a:xfrm>
            <a:off x="9286875" y="7124700"/>
            <a:ext cx="3786188" cy="2171700"/>
          </a:xfrm>
          <a:prstGeom prst="roundRect">
            <a:avLst>
              <a:gd name="adj" fmla="val 10526"/>
            </a:avLst>
          </a:prstGeom>
          <a:solidFill>
            <a:srgbClr val="FFFFFF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482600" dist="171450" dir="5400000">
              <a:srgbClr val="142350">
                <a:alpha val="12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2" name="Text 10"/>
          <p:cNvSpPr txBox="1"/>
          <p:nvPr/>
        </p:nvSpPr>
        <p:spPr>
          <a:xfrm>
            <a:off x="9639299" y="7515225"/>
            <a:ext cx="3389473" cy="514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30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Moritz Weiss</a:t>
            </a:r>
          </a:p>
        </p:txBody>
      </p:sp>
      <p:sp>
        <p:nvSpPr>
          <p:cNvPr id="113" name="Text 11"/>
          <p:cNvSpPr txBox="1"/>
          <p:nvPr/>
        </p:nvSpPr>
        <p:spPr>
          <a:xfrm>
            <a:off x="9639299" y="8582025"/>
            <a:ext cx="3389472" cy="371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68680">
              <a:defRPr sz="1994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LMU Munich</a:t>
            </a:r>
          </a:p>
        </p:txBody>
      </p:sp>
      <p:sp>
        <p:nvSpPr>
          <p:cNvPr id="114" name="Shape 12"/>
          <p:cNvSpPr/>
          <p:nvPr/>
        </p:nvSpPr>
        <p:spPr>
          <a:xfrm>
            <a:off x="13358812" y="7124700"/>
            <a:ext cx="3786189" cy="2171700"/>
          </a:xfrm>
          <a:prstGeom prst="roundRect">
            <a:avLst>
              <a:gd name="adj" fmla="val 10526"/>
            </a:avLst>
          </a:prstGeom>
          <a:solidFill>
            <a:srgbClr val="FFFFFF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482600" dist="171450" dir="5400000">
              <a:srgbClr val="142350">
                <a:alpha val="12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5" name="Text 13"/>
          <p:cNvSpPr txBox="1"/>
          <p:nvPr/>
        </p:nvSpPr>
        <p:spPr>
          <a:xfrm>
            <a:off x="13711237" y="7515225"/>
            <a:ext cx="3173779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pc="-100" sz="3000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Magnus Petersson</a:t>
            </a:r>
          </a:p>
        </p:txBody>
      </p:sp>
      <p:sp>
        <p:nvSpPr>
          <p:cNvPr id="116" name="Text 14"/>
          <p:cNvSpPr txBox="1"/>
          <p:nvPr/>
        </p:nvSpPr>
        <p:spPr>
          <a:xfrm>
            <a:off x="13711237" y="8582025"/>
            <a:ext cx="3389472" cy="37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68680">
              <a:defRPr sz="1994">
                <a:solidFill>
                  <a:srgbClr val="5A6679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Stockholm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6F8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 0"/>
          <p:cNvSpPr txBox="1"/>
          <p:nvPr/>
        </p:nvSpPr>
        <p:spPr>
          <a:xfrm>
            <a:off x="1142999" y="2669083"/>
            <a:ext cx="8770813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 defTabSz="749808">
              <a:defRPr b="1" spc="-327" sz="7133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pPr>
            <a:r>
              <a:t>Thank you, </a:t>
            </a:r>
            <a:r>
              <a:rPr>
                <a:solidFill>
                  <a:srgbClr val="0A84FF"/>
                </a:solidFill>
              </a:rPr>
              <a:t>and one more thing</a:t>
            </a:r>
          </a:p>
        </p:txBody>
      </p:sp>
      <p:sp>
        <p:nvSpPr>
          <p:cNvPr id="120" name="Text 1"/>
          <p:cNvSpPr txBox="1"/>
          <p:nvPr/>
        </p:nvSpPr>
        <p:spPr>
          <a:xfrm>
            <a:off x="1142999" y="5297983"/>
            <a:ext cx="6238719" cy="235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45000"/>
              </a:lnSpc>
              <a:defRPr sz="3100">
                <a:solidFill>
                  <a:srgbClr val="2B385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b="1"/>
              <a:t>J</a:t>
            </a:r>
            <a:r>
              <a:rPr b="1">
                <a:solidFill>
                  <a:srgbClr val="0B1220"/>
                </a:solidFill>
              </a:rPr>
              <a:t>oin the NetSec Directory</a:t>
            </a:r>
            <a:r>
              <a:t>, </a:t>
            </a:r>
            <a:br/>
            <a:r>
              <a:t>the open, searchable who's-who</a:t>
            </a:r>
            <a:br/>
            <a:r>
              <a:t>of European security studies.</a:t>
            </a:r>
          </a:p>
        </p:txBody>
      </p:sp>
      <p:sp>
        <p:nvSpPr>
          <p:cNvPr id="121" name="Shape 2"/>
          <p:cNvSpPr/>
          <p:nvPr/>
        </p:nvSpPr>
        <p:spPr>
          <a:xfrm>
            <a:off x="10572750" y="1898451"/>
            <a:ext cx="6572250" cy="6490098"/>
          </a:xfrm>
          <a:prstGeom prst="roundRect">
            <a:avLst>
              <a:gd name="adj" fmla="val 5283"/>
            </a:avLst>
          </a:prstGeom>
          <a:solidFill>
            <a:srgbClr val="FFFFFF"/>
          </a:solidFill>
          <a:ln>
            <a:solidFill>
              <a:srgbClr val="FFFFFF">
                <a:alpha val="60000"/>
              </a:srgbClr>
            </a:solidFill>
          </a:ln>
          <a:effectLst>
            <a:outerShdw sx="100000" sy="100000" kx="0" ky="0" algn="b" rotWithShape="0" blurRad="673100" dist="285750" dir="5400000">
              <a:srgbClr val="142350">
                <a:alpha val="1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2" name="Text 3"/>
          <p:cNvSpPr txBox="1"/>
          <p:nvPr/>
        </p:nvSpPr>
        <p:spPr>
          <a:xfrm>
            <a:off x="11111865" y="2517576"/>
            <a:ext cx="5494021" cy="1127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algn="ctr" defTabSz="822959">
              <a:lnSpc>
                <a:spcPct val="110000"/>
              </a:lnSpc>
              <a:defRPr b="1" spc="-90" sz="3509">
                <a:solidFill>
                  <a:srgbClr val="0B1220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pPr/>
            <a:r>
              <a:t>Add your bio in ~2 minutes</a:t>
            </a:r>
          </a:p>
        </p:txBody>
      </p:sp>
      <p:pic>
        <p:nvPicPr>
          <p:cNvPr id="123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30125" y="3949898"/>
            <a:ext cx="2857500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4"/>
          <p:cNvSpPr/>
          <p:nvPr/>
        </p:nvSpPr>
        <p:spPr>
          <a:xfrm>
            <a:off x="11594455" y="7150297"/>
            <a:ext cx="4528692" cy="619126"/>
          </a:xfrm>
          <a:prstGeom prst="roundRect">
            <a:avLst>
              <a:gd name="adj" fmla="val 50000"/>
            </a:avLst>
          </a:prstGeom>
          <a:solidFill>
            <a:srgbClr val="EEF2FB"/>
          </a:solidFill>
          <a:ln>
            <a:solidFill>
              <a:srgbClr val="0B1220">
                <a:alpha val="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Shape 5"/>
          <p:cNvSpPr/>
          <p:nvPr/>
        </p:nvSpPr>
        <p:spPr>
          <a:xfrm>
            <a:off x="11870680" y="7393185"/>
            <a:ext cx="133351" cy="133351"/>
          </a:xfrm>
          <a:prstGeom prst="ellipse">
            <a:avLst/>
          </a:prstGeom>
          <a:solidFill>
            <a:srgbClr val="10B98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Text 6"/>
          <p:cNvSpPr txBox="1"/>
          <p:nvPr/>
        </p:nvSpPr>
        <p:spPr>
          <a:xfrm>
            <a:off x="12137427" y="7291592"/>
            <a:ext cx="3820732" cy="37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defRPr sz="2200">
                <a:solidFill>
                  <a:srgbClr val="0B122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netsec-cost.eu/people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